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7" r:id="rId4"/>
    <p:sldId id="258" r:id="rId5"/>
    <p:sldId id="262" r:id="rId6"/>
    <p:sldId id="263" r:id="rId7"/>
    <p:sldId id="264" r:id="rId8"/>
    <p:sldId id="265" r:id="rId9"/>
    <p:sldId id="261" r:id="rId10"/>
    <p:sldId id="266" r:id="rId11"/>
    <p:sldId id="276" r:id="rId12"/>
    <p:sldId id="267" r:id="rId13"/>
    <p:sldId id="268" r:id="rId14"/>
    <p:sldId id="269" r:id="rId15"/>
    <p:sldId id="270" r:id="rId16"/>
    <p:sldId id="272" r:id="rId17"/>
    <p:sldId id="275" r:id="rId18"/>
    <p:sldId id="273" r:id="rId19"/>
    <p:sldId id="279" r:id="rId20"/>
    <p:sldId id="278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4FB49-304C-4F03-AD9A-18E194C7E69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85737-39D2-4B33-8234-F6DB96BA8E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85737-39D2-4B33-8234-F6DB96BA8E3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3DC16E-295D-42EA-B8AE-AD6DF5AE1762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Понятие «Защита от опасности».</a:t>
            </a:r>
            <a:r>
              <a:rPr lang="ru-RU" sz="4000" dirty="0" smtClean="0">
                <a:latin typeface="+mn-lt"/>
              </a:rPr>
              <a:t>                                                                                                                </a:t>
            </a:r>
            <a:r>
              <a:rPr lang="ru-RU" sz="4000" b="1" dirty="0" smtClean="0">
                <a:latin typeface="+mn-lt"/>
              </a:rPr>
              <a:t>Меры для защиты от опасностей окружающей среды.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472518" cy="1752600"/>
          </a:xfrm>
        </p:spPr>
        <p:txBody>
          <a:bodyPr>
            <a:noAutofit/>
          </a:bodyPr>
          <a:lstStyle/>
          <a:p>
            <a:pPr algn="ctr"/>
            <a:endParaRPr lang="ru-RU" sz="5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ТЕМА УРОКА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 ЧС и в условиях военных  конфликтов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Содержимое 3" descr="https://prezentacii.org/upload/cloud/18/09/79854/images/screen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8215370" cy="414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dekomplekt.ru/uploadedFiles/eshopimages/big/04_0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Обеспечение населения средствами индивидуальной защиты: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СИЗ </a:t>
            </a:r>
            <a:r>
              <a:rPr lang="ru-RU" i="1" dirty="0" smtClean="0">
                <a:solidFill>
                  <a:srgbClr val="0070C0"/>
                </a:solidFill>
              </a:rPr>
              <a:t>предназначены для защиты населения от попадания внутрь организма, на кожные покровы и одежду радиоактивных, отравляющих веществ и бактериальных средств.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К СИЗ относятся: </a:t>
            </a:r>
            <a:r>
              <a:rPr lang="ru-RU" i="1" dirty="0" smtClean="0">
                <a:solidFill>
                  <a:srgbClr val="0070C0"/>
                </a:solidFill>
              </a:rPr>
              <a:t> респираторы, противогазы, </a:t>
            </a:r>
            <a:r>
              <a:rPr lang="ru-RU" i="1" dirty="0" err="1" smtClean="0">
                <a:solidFill>
                  <a:srgbClr val="0070C0"/>
                </a:solidFill>
              </a:rPr>
              <a:t>противопыльные</a:t>
            </a:r>
            <a:r>
              <a:rPr lang="ru-RU" i="1" dirty="0" smtClean="0">
                <a:solidFill>
                  <a:srgbClr val="0070C0"/>
                </a:solidFill>
              </a:rPr>
              <a:t> тканевые маски и марлевые повязки, защитные костюмы, резиновые сапоги и др.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Противогазы</a:t>
            </a:r>
            <a:r>
              <a:rPr lang="ru-RU" i="1" dirty="0" smtClean="0">
                <a:solidFill>
                  <a:srgbClr val="0070C0"/>
                </a:solidFill>
              </a:rPr>
              <a:t> защищают органы дыхания от ХОВ, в первую очередь, от хлора и аммиака, а респираторы от РВ.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Примеры СИЗ на производстве: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gbi-glav.ru/wp-content/uploads/e/9/d/e9d89dbe1658a82c18a63247ea686627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7215238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 чрезвычайных ситуациях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staraya-ladoga.ru/wp-content/uploads/4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7715304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Обеспечению СИЗ подлежит население, проживающее на территориях в пределах границ зон: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защитных мероприятий, устанавливаемых вокруг комплекса объектов по хранению и уничтожению </a:t>
            </a:r>
            <a:r>
              <a:rPr lang="ru-RU" sz="2400" i="1" u="sng" dirty="0" smtClean="0">
                <a:solidFill>
                  <a:srgbClr val="0070C0"/>
                </a:solidFill>
              </a:rPr>
              <a:t>химического оружия</a:t>
            </a:r>
            <a:r>
              <a:rPr lang="ru-RU" sz="2400" i="1" dirty="0" smtClean="0">
                <a:solidFill>
                  <a:srgbClr val="0070C0"/>
                </a:solidFill>
              </a:rPr>
              <a:t>;</a:t>
            </a:r>
            <a:endParaRPr lang="ru-RU" sz="2400" dirty="0" smtClean="0">
              <a:solidFill>
                <a:srgbClr val="0070C0"/>
              </a:solidFill>
            </a:endParaRPr>
          </a:p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возможного радиоактивного и химического загрязнения (заражения), устанавливаемых вокруг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радиационно</a:t>
            </a:r>
            <a:r>
              <a:rPr lang="ru-RU" sz="2400" i="1" u="sng" dirty="0" smtClean="0">
                <a:solidFill>
                  <a:srgbClr val="0070C0"/>
                </a:solidFill>
              </a:rPr>
              <a:t>,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ядерно</a:t>
            </a:r>
            <a:r>
              <a:rPr lang="ru-RU" sz="2400" i="1" u="sng" dirty="0" smtClean="0">
                <a:solidFill>
                  <a:srgbClr val="0070C0"/>
                </a:solidFill>
              </a:rPr>
              <a:t>- и химически опасных объектов.</a:t>
            </a:r>
            <a:endParaRPr lang="ru-RU" sz="2400" u="sng" dirty="0" smtClean="0">
              <a:solidFill>
                <a:srgbClr val="0070C0"/>
              </a:solidFill>
            </a:endParaRPr>
          </a:p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люди, проживающие вблизи </a:t>
            </a:r>
            <a:r>
              <a:rPr lang="ru-RU" sz="2400" i="1" u="sng" dirty="0" smtClean="0">
                <a:solidFill>
                  <a:srgbClr val="0070C0"/>
                </a:solidFill>
              </a:rPr>
              <a:t>химически или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радиационно</a:t>
            </a:r>
            <a:r>
              <a:rPr lang="ru-RU" sz="2400" i="1" u="sng" dirty="0" smtClean="0">
                <a:solidFill>
                  <a:srgbClr val="0070C0"/>
                </a:solidFill>
              </a:rPr>
              <a:t> опасных </a:t>
            </a:r>
            <a:r>
              <a:rPr lang="ru-RU" sz="2400" i="1" dirty="0" smtClean="0">
                <a:solidFill>
                  <a:srgbClr val="0070C0"/>
                </a:solidFill>
              </a:rPr>
              <a:t>предприятий обеспечиваются комплектами индивидуальной медицинской гражданской защиты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Защитные сооружения: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" name="Содержимое 8" descr="https://avatars.mds.yandex.net/i?id=4e7961f2a8a139593e2829cb855a8b0bcbcbd2ef-9265564-images-thumbs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72494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Оповещение в ЧС 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sun9-74.userapi.com/impg/6uv2eTNGcBq_O8YDeOdKhWFWMf_6M0l1MX9BYg/3YQURtf4Tds.jpg?size=967x690&amp;quality=95&amp;sign=06ce6e77133bb56f191fb741b5963c24&amp;c_uniq_tag=C1rbQEm54-U_4ZDn9CUm3r-Oj1kpOcwfESki9w3HXus&amp;type=albu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215369" cy="435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7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2700" b="1" i="1" dirty="0" smtClean="0">
                <a:solidFill>
                  <a:srgbClr val="C00000"/>
                </a:solidFill>
                <a:latin typeface="+mn-lt"/>
              </a:rPr>
              <a:t> Организация эвакуации населения в безопасные районы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400" b="1" i="1" dirty="0" smtClean="0">
                <a:solidFill>
                  <a:srgbClr val="C00000"/>
                </a:solidFill>
              </a:rPr>
              <a:t>Эвакуация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может быть </a:t>
            </a:r>
            <a:r>
              <a:rPr lang="ru-RU" i="1" u="sng" dirty="0" smtClean="0">
                <a:solidFill>
                  <a:srgbClr val="0070C0"/>
                </a:solidFill>
              </a:rPr>
              <a:t>частичной или полной</a:t>
            </a:r>
            <a:r>
              <a:rPr lang="ru-RU" i="1" dirty="0" smtClean="0">
                <a:solidFill>
                  <a:srgbClr val="0070C0"/>
                </a:solidFill>
              </a:rPr>
              <a:t>. 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i="1" dirty="0" smtClean="0">
                <a:solidFill>
                  <a:srgbClr val="0070C0"/>
                </a:solidFill>
              </a:rPr>
              <a:t>Для </a:t>
            </a:r>
            <a:r>
              <a:rPr lang="ru-RU" b="1" i="1" dirty="0" smtClean="0">
                <a:solidFill>
                  <a:srgbClr val="0070C0"/>
                </a:solidFill>
              </a:rPr>
              <a:t>частичной</a:t>
            </a:r>
            <a:r>
              <a:rPr lang="ru-RU" i="1" dirty="0" smtClean="0">
                <a:solidFill>
                  <a:srgbClr val="0070C0"/>
                </a:solidFill>
              </a:rPr>
              <a:t> – в безопасные районы выводятся не трудоспособное население: дети, учащиеся, старики, люди с ограниченными возможностями и больные.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При полной эвакуации</a:t>
            </a:r>
            <a:r>
              <a:rPr lang="ru-RU" i="1" dirty="0" smtClean="0">
                <a:solidFill>
                  <a:srgbClr val="0070C0"/>
                </a:solidFill>
              </a:rPr>
              <a:t> опасные зоны покидает все население за исключением не транспортабельных больных и обслуживающего их персонала, которые укрываются в защитных сооружениях.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Информация</a:t>
            </a:r>
            <a:r>
              <a:rPr lang="ru-RU" i="1" dirty="0" smtClean="0">
                <a:solidFill>
                  <a:srgbClr val="0070C0"/>
                </a:solidFill>
              </a:rPr>
              <a:t> о начале эвакуации распространяется по теле- и радиоканалам.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i="1" dirty="0" smtClean="0">
                <a:solidFill>
                  <a:srgbClr val="0070C0"/>
                </a:solidFill>
              </a:rPr>
              <a:t>Получив сообщение о начале эвакуации следует взять с собой «тревожный чемоданчик» со всем необходимым и проследовать на сборный эвакуационный пункт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Конечная цель эвакуации</a:t>
            </a:r>
            <a:r>
              <a:rPr lang="ru-RU" i="1" dirty="0" smtClean="0">
                <a:solidFill>
                  <a:srgbClr val="C00000"/>
                </a:solidFill>
              </a:rPr>
              <a:t> – доставить людей в безопасный район и предоставить им все необходимое для нормальной жизни до возвращения домой.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netmagaz.ru/wp-content/uploads/6/b/0/6b0dc69c32c4b7e998b832fc24e1d8e2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286807" cy="578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+mn-lt"/>
              </a:rPr>
              <a:t>ПОНЯТИЕ</a:t>
            </a: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dirty="0" smtClean="0">
                <a:latin typeface="+mn-lt"/>
              </a:rPr>
              <a:t> </a:t>
            </a:r>
            <a:r>
              <a:rPr lang="ru-RU" b="1" dirty="0" smtClean="0">
                <a:latin typeface="+mn-lt"/>
              </a:rPr>
              <a:t>« Защита от опасностей»</a:t>
            </a:r>
            <a:endParaRPr lang="ru-RU" b="1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–</a:t>
            </a:r>
            <a:r>
              <a:rPr lang="ru-RU" dirty="0" smtClean="0">
                <a:solidFill>
                  <a:srgbClr val="C00000"/>
                </a:solidFill>
              </a:rPr>
              <a:t> это </a:t>
            </a:r>
            <a:r>
              <a:rPr lang="ru-RU" b="1" dirty="0" smtClean="0">
                <a:solidFill>
                  <a:srgbClr val="C00000"/>
                </a:solidFill>
              </a:rPr>
              <a:t>способы и методы </a:t>
            </a:r>
            <a:r>
              <a:rPr lang="ru-RU" dirty="0" smtClean="0">
                <a:solidFill>
                  <a:srgbClr val="C00000"/>
                </a:solidFill>
              </a:rPr>
              <a:t>снижения уровня и продолжительности действия опасностей на человека (природу)</a:t>
            </a:r>
            <a:r>
              <a:rPr lang="ru-RU" dirty="0" smtClean="0"/>
              <a:t>. Чтобы защитить объект от опасностей, необходимо: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снизить негативное влияние источников опасности;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вывести  из опасной зоны;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err="1" smtClean="0">
                <a:solidFill>
                  <a:srgbClr val="0070C0"/>
                </a:solidFill>
              </a:rPr>
              <a:t>примененить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</a:rPr>
              <a:t>экобиозащитную</a:t>
            </a:r>
            <a:r>
              <a:rPr lang="ru-RU" i="1" dirty="0" smtClean="0">
                <a:solidFill>
                  <a:srgbClr val="0070C0"/>
                </a:solidFill>
              </a:rPr>
              <a:t> технику и средства индивидуальной защиты.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571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Глобальные опасности: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/>
              <a:t>Перенос загрязнения атмосферного воздуха на большие расстояния;</a:t>
            </a:r>
          </a:p>
          <a:p>
            <a:r>
              <a:rPr lang="ru-RU" dirty="0" smtClean="0"/>
              <a:t>Парниковый эффект, потепление климата;</a:t>
            </a:r>
          </a:p>
          <a:p>
            <a:r>
              <a:rPr lang="ru-RU" dirty="0" smtClean="0"/>
              <a:t>Разрушение озонового слоя;</a:t>
            </a:r>
          </a:p>
          <a:p>
            <a:r>
              <a:rPr lang="ru-RU" dirty="0" err="1" smtClean="0"/>
              <a:t>Закисление</a:t>
            </a:r>
            <a:r>
              <a:rPr lang="ru-RU" dirty="0" smtClean="0"/>
              <a:t> окружающей среды, загрязнение кислотными осадками;</a:t>
            </a:r>
          </a:p>
          <a:p>
            <a:r>
              <a:rPr lang="ru-RU" dirty="0" err="1" smtClean="0"/>
              <a:t>Радиактивное</a:t>
            </a:r>
            <a:r>
              <a:rPr lang="ru-RU" dirty="0" smtClean="0"/>
              <a:t> загрязнение атмосферы, гидросферы, литосферы.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Прочитать материал  по учебнику Н.В. Косолаповой стр.105-123.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sun6-22.userapi.com/s/v1/if1/43A8cIAS0qXyziOTTX3S7yf-e3S97CDw8WONmzirb3mhr4sIThCvNu33qlpb-zrIRbU6KREJ.jpg?size=1913x1913&amp;quality=96&amp;crop=94,122,1913,1913&amp;ava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876"/>
            <a:ext cx="2904903" cy="290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f2.ppt-online.org/files2/slide/r/RTJKiGX9hjalf5rxkbeYcPZy1C6vBs8H0SAEMmdWIn/slide-1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429683" cy="600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066800"/>
          </a:xfrm>
        </p:spPr>
        <p:txBody>
          <a:bodyPr/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Экобиозащитная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 техника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present5.com/presentation/34897050_375935939/image-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7358114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  <a:latin typeface="+mn-lt"/>
              </a:rPr>
              <a:t>Направления обеспечения БЖ в РФ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325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Направление, связанное с разработкой и внедрением стандартов безопасности труда. </a:t>
            </a:r>
          </a:p>
          <a:p>
            <a:endParaRPr lang="ru-RU" sz="3200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Направление, связанное с охраной здоровья</a:t>
            </a:r>
          </a:p>
          <a:p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Направление по охране труда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Внедрение стандартов безопасности труда-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329642" cy="4717172"/>
          </a:xfrm>
        </p:spPr>
        <p:txBody>
          <a:bodyPr/>
          <a:lstStyle/>
          <a:p>
            <a:pPr algn="ctr"/>
            <a:r>
              <a:rPr lang="ru-RU" sz="2000" dirty="0" smtClean="0"/>
              <a:t>Это направление призвано </a:t>
            </a:r>
            <a:r>
              <a:rPr lang="ru-RU" sz="2000" b="1" dirty="0" smtClean="0"/>
              <a:t>обеспечить безопасные условия труда на основе стандартизации </a:t>
            </a:r>
            <a:r>
              <a:rPr lang="ru-RU" sz="2000" dirty="0" smtClean="0"/>
              <a:t>условий труда, учета опасных и вредных факторов. Например, стандарт устанавливает и определяет основные термины и понятия в области безопасности труда: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Опасный производственный фактор;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Средство индивидуальной защиты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Профессиональное заболевание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Охрана труда</a:t>
            </a:r>
            <a:r>
              <a:rPr lang="ru-RU" sz="2000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Безопасные условия труда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Предельно допустимые значения вредного производственного фактора</a:t>
            </a:r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Направление, связанное с охраной здоровья. 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ФЗ РФ от 21 .11.11 г. «Об основах охраны здоровья граждан в Российской Федерации».</a:t>
            </a:r>
          </a:p>
          <a:p>
            <a:endParaRPr lang="ru-RU" sz="20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 </a:t>
            </a:r>
            <a:r>
              <a:rPr lang="ru-RU" sz="2000" b="1" i="1" dirty="0" smtClean="0">
                <a:solidFill>
                  <a:srgbClr val="0070C0"/>
                </a:solidFill>
              </a:rPr>
              <a:t>ФЗ РФ от 30 04.1999 г. «О санитарно-эпидемиологическом благополучии населения»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</a:p>
          <a:p>
            <a:pPr lvl="0"/>
            <a:endParaRPr lang="ru-RU" sz="20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b="1" i="1" dirty="0" smtClean="0">
                <a:solidFill>
                  <a:srgbClr val="0070C0"/>
                </a:solidFill>
              </a:rPr>
              <a:t>Государственная  регистрация потенциально опасных химических и биологических веществ, отдельных видов продукции, радиоактивных веществ, отходов производства и потребления.</a:t>
            </a:r>
          </a:p>
          <a:p>
            <a:pPr lvl="0"/>
            <a:endParaRPr lang="ru-RU" sz="2000" b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меры по гигиеническому воспитанию и обучению населения и пропаганде здорового образа жизни и др.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Направление по охране труда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200" b="1" dirty="0" smtClean="0"/>
              <a:t>Основным нормативным документом по этому направлению </a:t>
            </a:r>
            <a:r>
              <a:rPr lang="ru-RU" sz="2000" b="1" dirty="0" smtClean="0"/>
              <a:t>является </a:t>
            </a:r>
            <a:r>
              <a:rPr lang="ru-RU" sz="2000" b="1" i="1" dirty="0" smtClean="0"/>
              <a:t>ФЗ РФ</a:t>
            </a:r>
          </a:p>
          <a:p>
            <a:pPr lvl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«Трудовой кодекс РФ».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Целями трудового законодательства являются </a:t>
            </a:r>
            <a:r>
              <a:rPr lang="ru-RU" sz="2400" i="1" dirty="0" smtClean="0">
                <a:solidFill>
                  <a:srgbClr val="C00000"/>
                </a:solidFill>
              </a:rPr>
              <a:t>установление государственных гарантий трудовых </a:t>
            </a:r>
            <a:r>
              <a:rPr lang="ru-RU" sz="2400" b="1" i="1" dirty="0" smtClean="0">
                <a:solidFill>
                  <a:srgbClr val="C00000"/>
                </a:solidFill>
              </a:rPr>
              <a:t>прав и свобод </a:t>
            </a:r>
            <a:r>
              <a:rPr lang="ru-RU" sz="2400" i="1" dirty="0" smtClean="0">
                <a:solidFill>
                  <a:srgbClr val="C00000"/>
                </a:solidFill>
              </a:rPr>
              <a:t>граждан, создание </a:t>
            </a:r>
            <a:r>
              <a:rPr lang="ru-RU" sz="2400" b="1" i="1" dirty="0" smtClean="0">
                <a:solidFill>
                  <a:srgbClr val="C00000"/>
                </a:solidFill>
              </a:rPr>
              <a:t>благоприятных условий труда</a:t>
            </a:r>
            <a:r>
              <a:rPr lang="ru-RU" sz="2400" i="1" dirty="0" smtClean="0">
                <a:solidFill>
                  <a:srgbClr val="C00000"/>
                </a:solidFill>
              </a:rPr>
              <a:t>, </a:t>
            </a:r>
            <a:r>
              <a:rPr lang="ru-RU" sz="2400" b="1" i="1" dirty="0" smtClean="0">
                <a:solidFill>
                  <a:srgbClr val="C00000"/>
                </a:solidFill>
              </a:rPr>
              <a:t>защита прав и интересов работников </a:t>
            </a:r>
            <a:r>
              <a:rPr lang="ru-RU" sz="2400" i="1" dirty="0" smtClean="0">
                <a:solidFill>
                  <a:srgbClr val="C00000"/>
                </a:solidFill>
              </a:rPr>
              <a:t>и работодателей. </a:t>
            </a:r>
            <a:endParaRPr lang="ru-RU" sz="2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Принципы  защиты населения: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cf.ppt-online.org/files/slide/m/MTzU3aksg8n4WON29SEHBc6tVjwyfipoDKGhev/slide-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2143116"/>
            <a:ext cx="7643865" cy="443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190</TotalTime>
  <Words>339</Words>
  <Application>Microsoft Office PowerPoint</Application>
  <PresentationFormat>Экран (4:3)</PresentationFormat>
  <Paragraphs>65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Georgia</vt:lpstr>
      <vt:lpstr>Trebuchet MS</vt:lpstr>
      <vt:lpstr>Wingdings 2</vt:lpstr>
      <vt:lpstr>Городская</vt:lpstr>
      <vt:lpstr>Понятие «Защита от опасности».                                                                                                                Меры для защиты от опасностей окружающей среды. </vt:lpstr>
      <vt:lpstr>ПОНЯТИЕ  « Защита от опасностей»</vt:lpstr>
      <vt:lpstr>Презентация PowerPoint</vt:lpstr>
      <vt:lpstr>Экобиозащитная техника</vt:lpstr>
      <vt:lpstr>Направления обеспечения БЖ в РФ</vt:lpstr>
      <vt:lpstr>Внедрение стандартов безопасности труда-</vt:lpstr>
      <vt:lpstr>Направление, связанное с охраной здоровья. </vt:lpstr>
      <vt:lpstr>Направление по охране труда</vt:lpstr>
      <vt:lpstr>Принципы  защиты населения:</vt:lpstr>
      <vt:lpstr>При ЧС и в условиях военных  конфликтов:</vt:lpstr>
      <vt:lpstr>Презентация PowerPoint</vt:lpstr>
      <vt:lpstr> Обеспечение населения средствами индивидуальной защиты: </vt:lpstr>
      <vt:lpstr>Примеры СИЗ на производстве:</vt:lpstr>
      <vt:lpstr>При чрезвычайных ситуациях</vt:lpstr>
      <vt:lpstr>Обеспечению СИЗ подлежит население, проживающее на территориях в пределах границ зон:</vt:lpstr>
      <vt:lpstr>Защитные сооружения:</vt:lpstr>
      <vt:lpstr>Оповещение в ЧС :</vt:lpstr>
      <vt:lpstr>  Организация эвакуации населения в безопасные районы </vt:lpstr>
      <vt:lpstr>Презентация PowerPoint</vt:lpstr>
      <vt:lpstr>Глобальные опасности: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«Защита от опасности».                                                                                                                Меры для защиты от опасностей окружающей среды.</dc:title>
  <dc:creator>user</dc:creator>
  <cp:lastModifiedBy>User</cp:lastModifiedBy>
  <cp:revision>20</cp:revision>
  <dcterms:created xsi:type="dcterms:W3CDTF">2023-11-07T16:42:29Z</dcterms:created>
  <dcterms:modified xsi:type="dcterms:W3CDTF">2025-09-19T10:56:55Z</dcterms:modified>
</cp:coreProperties>
</file>